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81"/>
  </p:normalViewPr>
  <p:slideViewPr>
    <p:cSldViewPr snapToGrid="0">
      <p:cViewPr varScale="1">
        <p:scale>
          <a:sx n="99" d="100"/>
          <a:sy n="99" d="100"/>
        </p:scale>
        <p:origin x="9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F0D6E-E69B-E543-8FE7-7B94B1FCBB9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03710-7EEA-7448-AEFA-EFFD41BEC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24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F03710-7EEA-7448-AEFA-EFFD41BEC6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45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03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2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3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81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16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70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79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3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57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6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10/16/24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9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lc.commons.gc.cuny.edu/2024/09/23/fall-2024-tlc-workshop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mccreight@gradcenter.cuny.edu" TargetMode="External"/><Relationship Id="rId2" Type="http://schemas.openxmlformats.org/officeDocument/2006/relationships/hyperlink" Target="mailto:rmiller2@gc.cuny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liu5@gradcenter.cuny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9B6F67E4-15C7-48C3-9F04-91478A181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571500 w 12192000"/>
              <a:gd name="connsiteY0" fmla="*/ 1078173 h 6858000"/>
              <a:gd name="connsiteX1" fmla="*/ 571500 w 12192000"/>
              <a:gd name="connsiteY1" fmla="*/ 5418161 h 6858000"/>
              <a:gd name="connsiteX2" fmla="*/ 11620500 w 12192000"/>
              <a:gd name="connsiteY2" fmla="*/ 5418161 h 6858000"/>
              <a:gd name="connsiteX3" fmla="*/ 11620500 w 12192000"/>
              <a:gd name="connsiteY3" fmla="*/ 1078173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571500" y="1078173"/>
                </a:moveTo>
                <a:lnTo>
                  <a:pt x="571500" y="5418161"/>
                </a:lnTo>
                <a:lnTo>
                  <a:pt x="11620500" y="5418161"/>
                </a:lnTo>
                <a:lnTo>
                  <a:pt x="11620500" y="107817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BAA50D-DF3F-0909-E7BE-71FDC862E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1811" y="5743765"/>
            <a:ext cx="8508378" cy="648439"/>
          </a:xfrm>
        </p:spPr>
        <p:txBody>
          <a:bodyPr>
            <a:normAutofit/>
          </a:bodyPr>
          <a:lstStyle/>
          <a:p>
            <a:endParaRPr lang="en-US" sz="3600" dirty="0">
              <a:latin typeface="Sofia Pro Light" panose="020B0000000000000000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BFB963-7949-6232-21E4-30322F822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4045" y="373500"/>
            <a:ext cx="5443910" cy="385844"/>
          </a:xfrm>
        </p:spPr>
        <p:txBody>
          <a:bodyPr>
            <a:normAutofit/>
          </a:bodyPr>
          <a:lstStyle/>
          <a:p>
            <a:endParaRPr lang="en-US" dirty="0">
              <a:latin typeface="Sofia Pro Light" panose="020B0000000000000000" pitchFamily="34" charset="0"/>
            </a:endParaRPr>
          </a:p>
        </p:txBody>
      </p:sp>
      <p:pic>
        <p:nvPicPr>
          <p:cNvPr id="7" name="Picture 6" descr="A close-up of a banner&#10;&#10;Description automatically generated">
            <a:extLst>
              <a:ext uri="{FF2B5EF4-FFF2-40B4-BE49-F238E27FC236}">
                <a16:creationId xmlns:a16="http://schemas.microsoft.com/office/drawing/2014/main" id="{3E3DF45A-313D-D617-2C09-D9546F5FD3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04" r="3708"/>
          <a:stretch/>
        </p:blipFill>
        <p:spPr>
          <a:xfrm>
            <a:off x="571500" y="1078173"/>
            <a:ext cx="11049000" cy="433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486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06030-C7AC-8B39-BD90-92C4D313F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ofia Pro Light" panose="020B0000000000000000" pitchFamily="34" charset="0"/>
              </a:rPr>
              <a:t>Become a Project Creator!</a:t>
            </a:r>
          </a:p>
        </p:txBody>
      </p:sp>
      <p:pic>
        <p:nvPicPr>
          <p:cNvPr id="5" name="Content Placeholder 4" descr="A qr code with a few squares&#10;&#10;Description automatically generated">
            <a:extLst>
              <a:ext uri="{FF2B5EF4-FFF2-40B4-BE49-F238E27FC236}">
                <a16:creationId xmlns:a16="http://schemas.microsoft.com/office/drawing/2014/main" id="{15ECAAAD-ABE8-C8EE-B821-FA6AA09692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01343" y="2022474"/>
            <a:ext cx="3389313" cy="3389313"/>
          </a:xfrm>
        </p:spPr>
      </p:pic>
    </p:spTree>
    <p:extLst>
      <p:ext uri="{BB962C8B-B14F-4D97-AF65-F5344CB8AC3E}">
        <p14:creationId xmlns:p14="http://schemas.microsoft.com/office/powerpoint/2010/main" val="414333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22704-1123-EA39-EAC1-D94026897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ofia Pro Light" panose="020B0000000000000000" pitchFamily="34" charset="0"/>
              </a:rPr>
              <a:t>Upcoming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1C1A7-C059-5D91-C5CE-83D1ECCD0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fontAlgn="base">
              <a:lnSpc>
                <a:spcPct val="100000"/>
              </a:lnSpc>
              <a:buNone/>
            </a:pPr>
            <a:r>
              <a:rPr lang="en-US" b="1" i="0" u="none" strike="noStrike" dirty="0">
                <a:solidFill>
                  <a:srgbClr val="171717"/>
                </a:solidFill>
                <a:effectLst/>
                <a:latin typeface="Sofia Pro Light" panose="020B0000000000000000" pitchFamily="34" charset="0"/>
              </a:rPr>
              <a:t>Teaching with Social Annotation</a:t>
            </a:r>
          </a:p>
          <a:p>
            <a:pPr marL="0" indent="0" algn="l" fontAlgn="base">
              <a:lnSpc>
                <a:spcPct val="100000"/>
              </a:lnSpc>
              <a:buNone/>
            </a:pPr>
            <a:r>
              <a:rPr lang="en-US" b="0" u="none" strike="noStrike" dirty="0">
                <a:solidFill>
                  <a:srgbClr val="171717"/>
                </a:solidFill>
                <a:effectLst/>
                <a:latin typeface="Sofia Pro Light" panose="020B0000000000000000" pitchFamily="34" charset="0"/>
              </a:rPr>
              <a:t>November 12, 11am – 12:30pm, Zoom</a:t>
            </a:r>
          </a:p>
          <a:p>
            <a:pPr marL="0" indent="0" algn="l" fontAlgn="base">
              <a:lnSpc>
                <a:spcPct val="100000"/>
              </a:lnSpc>
              <a:buNone/>
            </a:pPr>
            <a:br>
              <a:rPr lang="en-US" b="0" u="none" strike="noStrike" dirty="0">
                <a:solidFill>
                  <a:srgbClr val="171717"/>
                </a:solidFill>
                <a:effectLst/>
                <a:latin typeface="Sofia Pro Light" panose="020B0000000000000000" pitchFamily="34" charset="0"/>
              </a:rPr>
            </a:br>
            <a:r>
              <a:rPr lang="en-US" b="0" i="0" u="none" strike="noStrike" dirty="0">
                <a:solidFill>
                  <a:srgbClr val="171717"/>
                </a:solidFill>
                <a:effectLst/>
                <a:latin typeface="Sofia Pro Light" panose="020B0000000000000000" pitchFamily="34" charset="0"/>
              </a:rPr>
              <a:t>Social annotation offers an interactive way to “open up” a text, allowing students to contribute highlights, comments, and responses directly in the margins. This transforms the text into a collaborative learning space for deeper analysis, interpretation, and enrichment. This workshop will introduce participants to two platforms for integrating social annotation into their courses: Manifold and Hypothesis on CUNY Academic Commons.</a:t>
            </a:r>
          </a:p>
          <a:p>
            <a:pPr marL="0" indent="0">
              <a:buNone/>
            </a:pPr>
            <a:r>
              <a:rPr lang="en-US" dirty="0">
                <a:latin typeface="Sofia Pro Light" panose="020B0000000000000000" pitchFamily="34" charset="0"/>
                <a:hlinkClick r:id="rId2"/>
              </a:rPr>
              <a:t>https://tlc.commons.gc.cuny.edu/2024/09/23/fall-2024-tlc-workshops/</a:t>
            </a:r>
            <a:endParaRPr lang="en-US" dirty="0">
              <a:latin typeface="Sofia Pro Light" panose="020B0000000000000000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168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AC7C2-7535-D8B7-AA62-B832660E0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ofia Pro Light" panose="020B0000000000000000" pitchFamily="34" charset="0"/>
              </a:rPr>
              <a:t>Stay Connected!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01A66-E3A6-37D8-4F74-8D8C18BAA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Sofia Pro Light" panose="020B0000000000000000" pitchFamily="34" charset="0"/>
              </a:rPr>
              <a:t>Emails: </a:t>
            </a:r>
            <a:br>
              <a:rPr lang="en-US" dirty="0">
                <a:latin typeface="Sofia Pro Light" panose="020B0000000000000000" pitchFamily="34" charset="0"/>
              </a:rPr>
            </a:br>
            <a:r>
              <a:rPr lang="en-US" dirty="0">
                <a:latin typeface="Sofia Pro Light" panose="020B0000000000000000" pitchFamily="34" charset="0"/>
              </a:rPr>
              <a:t>Robin Miller: </a:t>
            </a:r>
            <a:r>
              <a:rPr lang="en-US" dirty="0">
                <a:latin typeface="Sofia Pro Light" panose="020B0000000000000000" pitchFamily="34" charset="0"/>
                <a:hlinkClick r:id="rId2"/>
              </a:rPr>
              <a:t>rmiller2@gc.cuny.edu</a:t>
            </a:r>
            <a:endParaRPr lang="en-US" dirty="0">
              <a:latin typeface="Sofia Pro Light" panose="020B0000000000000000" pitchFamily="34" charset="0"/>
            </a:endParaRPr>
          </a:p>
          <a:p>
            <a:r>
              <a:rPr lang="en-US" dirty="0">
                <a:latin typeface="Sofia Pro Light" panose="020B0000000000000000" pitchFamily="34" charset="0"/>
              </a:rPr>
              <a:t>Maura McCreight: </a:t>
            </a:r>
            <a:r>
              <a:rPr lang="en-US" dirty="0">
                <a:solidFill>
                  <a:srgbClr val="0F54E7"/>
                </a:solidFill>
                <a:effectLst/>
                <a:latin typeface="Sofia Pro Light" panose="020B0000000000000000" pitchFamily="34" charset="0"/>
                <a:hlinkClick r:id="rId3"/>
              </a:rPr>
              <a:t>mmccreight@gradcenter.cuny.edu</a:t>
            </a:r>
            <a:endParaRPr lang="en-US" dirty="0">
              <a:solidFill>
                <a:srgbClr val="0F54E7"/>
              </a:solidFill>
              <a:effectLst/>
              <a:latin typeface="Sofia Pro Light" panose="020B0000000000000000" pitchFamily="34" charset="0"/>
            </a:endParaRPr>
          </a:p>
          <a:p>
            <a:r>
              <a:rPr lang="en-US" dirty="0">
                <a:latin typeface="Sofia Pro Light" panose="020B0000000000000000" pitchFamily="34" charset="0"/>
              </a:rPr>
              <a:t>Cen Liu: </a:t>
            </a:r>
            <a:r>
              <a:rPr lang="en-US" dirty="0">
                <a:latin typeface="Sofia Pro Light" panose="020B0000000000000000" pitchFamily="34" charset="0"/>
                <a:hlinkClick r:id="rId4"/>
              </a:rPr>
              <a:t>cliu5@gradcenter.cuny.edu</a:t>
            </a:r>
            <a:endParaRPr lang="en-US" dirty="0">
              <a:latin typeface="Sofia Pro Light" panose="020B0000000000000000" pitchFamily="34" charset="0"/>
            </a:endParaRPr>
          </a:p>
          <a:p>
            <a:endParaRPr lang="en-US" dirty="0"/>
          </a:p>
          <a:p>
            <a:r>
              <a:rPr lang="en-US" dirty="0"/>
              <a:t>Follow Us:</a:t>
            </a:r>
          </a:p>
          <a:p>
            <a:r>
              <a:rPr lang="en-US" dirty="0"/>
              <a:t>CUNY Academic Commons Group: 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Sofia Pro Light" panose="020B0000000000000000" pitchFamily="34" charset="0"/>
              </a:rPr>
              <a:t>CUNY Manifold Users</a:t>
            </a:r>
          </a:p>
          <a:p>
            <a:r>
              <a:rPr lang="en-US" dirty="0">
                <a:solidFill>
                  <a:srgbClr val="000000"/>
                </a:solidFill>
                <a:latin typeface="Sofia Pro Light" panose="020B0000000000000000" pitchFamily="34" charset="0"/>
              </a:rPr>
              <a:t>Instagram: </a:t>
            </a:r>
            <a:r>
              <a:rPr lang="en-US" b="1" dirty="0">
                <a:solidFill>
                  <a:srgbClr val="000000"/>
                </a:solidFill>
                <a:latin typeface="Sofia Pro Light" panose="020B0000000000000000" pitchFamily="34" charset="0"/>
              </a:rPr>
              <a:t>@</a:t>
            </a:r>
            <a:r>
              <a:rPr lang="en-US" b="1" dirty="0" err="1">
                <a:solidFill>
                  <a:srgbClr val="000000"/>
                </a:solidFill>
                <a:latin typeface="Sofia Pro Light" panose="020B0000000000000000" pitchFamily="34" charset="0"/>
              </a:rPr>
              <a:t>cunymanifold</a:t>
            </a:r>
            <a:endParaRPr lang="en-US" b="1" dirty="0">
              <a:latin typeface="Sofia Pro Light" panose="020B00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137722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Boho">
      <a:dk1>
        <a:sysClr val="windowText" lastClr="000000"/>
      </a:dk1>
      <a:lt1>
        <a:sysClr val="window" lastClr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159</Words>
  <Application>Microsoft Macintosh PowerPoint</Application>
  <PresentationFormat>Widescreen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Avenir Next LT Pro</vt:lpstr>
      <vt:lpstr>Modern Love</vt:lpstr>
      <vt:lpstr>Sofia Pro Light</vt:lpstr>
      <vt:lpstr>BohemianVTI</vt:lpstr>
      <vt:lpstr>PowerPoint Presentation</vt:lpstr>
      <vt:lpstr>Become a Project Creator!</vt:lpstr>
      <vt:lpstr>Upcoming Workshop</vt:lpstr>
      <vt:lpstr>Stay Connected!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Cen Liu</dc:creator>
  <cp:lastModifiedBy>Cen Liu</cp:lastModifiedBy>
  <cp:revision>3</cp:revision>
  <dcterms:created xsi:type="dcterms:W3CDTF">2024-10-09T20:32:35Z</dcterms:created>
  <dcterms:modified xsi:type="dcterms:W3CDTF">2024-10-16T17:14:17Z</dcterms:modified>
</cp:coreProperties>
</file>