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Lst>
  <p:sldSz cx="18288000" cy="10287000"/>
  <p:notesSz cx="6858000" cy="9144000"/>
  <p:embeddedFontLst>
    <p:embeddedFont>
      <p:font typeface="Calibri" panose="020F0502020204030204" pitchFamily="34" charset="0"/>
      <p:regular r:id="rId5"/>
      <p:bold r:id="rId6"/>
      <p:italic r:id="rId7"/>
      <p:boldItalic r:id="rId8"/>
    </p:embeddedFont>
    <p:embeddedFont>
      <p:font typeface="Carelia" pitchFamily="2" charset="77"/>
      <p:regular r:id="rId9"/>
    </p:embeddedFont>
    <p:embeddedFont>
      <p:font typeface="Dosis" pitchFamily="2" charset="77"/>
      <p:regular r:id="rId10"/>
      <p:bold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autoAdjust="0"/>
    <p:restoredTop sz="94656" autoAdjust="0"/>
  </p:normalViewPr>
  <p:slideViewPr>
    <p:cSldViewPr>
      <p:cViewPr varScale="1">
        <p:scale>
          <a:sx n="74" d="100"/>
          <a:sy n="74" d="100"/>
        </p:scale>
        <p:origin x="704"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tableStyles" Target="tableStyles.xml"/><Relationship Id="rId10"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font" Target="fonts/font5.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11/13/23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txBody>
          <a:bodyPr/>
          <a:lstStyle/>
          <a:p>
            <a:endParaRPr lang="en-US"/>
          </a:p>
        </p:txBody>
      </p:sp>
      <p:sp>
        <p:nvSpPr>
          <p:cNvPr id="3" name="Freeform 3"/>
          <p:cNvSpPr/>
          <p:nvPr/>
        </p:nvSpPr>
        <p:spPr>
          <a:xfrm>
            <a:off x="-2663033" y="6195861"/>
            <a:ext cx="6914093" cy="5028432"/>
          </a:xfrm>
          <a:custGeom>
            <a:avLst/>
            <a:gdLst/>
            <a:ahLst/>
            <a:cxnLst/>
            <a:rect l="l" t="t" r="r" b="b"/>
            <a:pathLst>
              <a:path w="6914093" h="5028432">
                <a:moveTo>
                  <a:pt x="0" y="0"/>
                </a:moveTo>
                <a:lnTo>
                  <a:pt x="6914093" y="0"/>
                </a:lnTo>
                <a:lnTo>
                  <a:pt x="6914093" y="5028431"/>
                </a:lnTo>
                <a:lnTo>
                  <a:pt x="0" y="502843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4029971" y="4820778"/>
            <a:ext cx="10228058" cy="1710875"/>
          </a:xfrm>
          <a:custGeom>
            <a:avLst/>
            <a:gdLst/>
            <a:ahLst/>
            <a:cxnLst/>
            <a:rect l="l" t="t" r="r" b="b"/>
            <a:pathLst>
              <a:path w="10228058" h="1710875">
                <a:moveTo>
                  <a:pt x="0" y="0"/>
                </a:moveTo>
                <a:lnTo>
                  <a:pt x="10228058" y="0"/>
                </a:lnTo>
                <a:lnTo>
                  <a:pt x="10228058" y="1710876"/>
                </a:lnTo>
                <a:lnTo>
                  <a:pt x="0" y="171087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TextBox 5"/>
          <p:cNvSpPr txBox="1"/>
          <p:nvPr/>
        </p:nvSpPr>
        <p:spPr>
          <a:xfrm>
            <a:off x="2310063" y="4647516"/>
            <a:ext cx="12998917" cy="2124075"/>
          </a:xfrm>
          <a:prstGeom prst="rect">
            <a:avLst/>
          </a:prstGeom>
        </p:spPr>
        <p:txBody>
          <a:bodyPr lIns="0" tIns="0" rIns="0" bIns="0" rtlCol="0" anchor="t">
            <a:spAutoFit/>
          </a:bodyPr>
          <a:lstStyle/>
          <a:p>
            <a:pPr algn="ctr">
              <a:lnSpc>
                <a:spcPts val="8250"/>
              </a:lnSpc>
            </a:pPr>
            <a:r>
              <a:rPr lang="en-US" sz="7500">
                <a:solidFill>
                  <a:srgbClr val="01070A"/>
                </a:solidFill>
                <a:latin typeface="Carelia"/>
              </a:rPr>
              <a:t>The Spanish Fantastic Through Open Pedagogy</a:t>
            </a:r>
          </a:p>
        </p:txBody>
      </p:sp>
      <p:sp>
        <p:nvSpPr>
          <p:cNvPr id="6" name="Freeform 6"/>
          <p:cNvSpPr/>
          <p:nvPr/>
        </p:nvSpPr>
        <p:spPr>
          <a:xfrm>
            <a:off x="12456379" y="5404911"/>
            <a:ext cx="8246933" cy="6247677"/>
          </a:xfrm>
          <a:custGeom>
            <a:avLst/>
            <a:gdLst/>
            <a:ahLst/>
            <a:cxnLst/>
            <a:rect l="l" t="t" r="r" b="b"/>
            <a:pathLst>
              <a:path w="8246933" h="6247677">
                <a:moveTo>
                  <a:pt x="0" y="0"/>
                </a:moveTo>
                <a:lnTo>
                  <a:pt x="8246933" y="0"/>
                </a:lnTo>
                <a:lnTo>
                  <a:pt x="8246933" y="6247677"/>
                </a:lnTo>
                <a:lnTo>
                  <a:pt x="0" y="624767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Freeform 7"/>
          <p:cNvSpPr/>
          <p:nvPr/>
        </p:nvSpPr>
        <p:spPr>
          <a:xfrm>
            <a:off x="15308980" y="-1652824"/>
            <a:ext cx="8905028" cy="5575060"/>
          </a:xfrm>
          <a:custGeom>
            <a:avLst/>
            <a:gdLst/>
            <a:ahLst/>
            <a:cxnLst/>
            <a:rect l="l" t="t" r="r" b="b"/>
            <a:pathLst>
              <a:path w="8905028" h="5575060">
                <a:moveTo>
                  <a:pt x="0" y="0"/>
                </a:moveTo>
                <a:lnTo>
                  <a:pt x="8905029" y="0"/>
                </a:lnTo>
                <a:lnTo>
                  <a:pt x="8905029" y="5575060"/>
                </a:lnTo>
                <a:lnTo>
                  <a:pt x="0" y="557506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8" name="Freeform 8"/>
          <p:cNvSpPr/>
          <p:nvPr/>
        </p:nvSpPr>
        <p:spPr>
          <a:xfrm rot="-3495846">
            <a:off x="-3929800" y="-2685694"/>
            <a:ext cx="5243739" cy="7338566"/>
          </a:xfrm>
          <a:custGeom>
            <a:avLst/>
            <a:gdLst/>
            <a:ahLst/>
            <a:cxnLst/>
            <a:rect l="l" t="t" r="r" b="b"/>
            <a:pathLst>
              <a:path w="5243739" h="7338566">
                <a:moveTo>
                  <a:pt x="0" y="0"/>
                </a:moveTo>
                <a:lnTo>
                  <a:pt x="5243739" y="0"/>
                </a:lnTo>
                <a:lnTo>
                  <a:pt x="5243739" y="7338565"/>
                </a:lnTo>
                <a:lnTo>
                  <a:pt x="0" y="733856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9" name="Freeform 9"/>
          <p:cNvSpPr/>
          <p:nvPr/>
        </p:nvSpPr>
        <p:spPr>
          <a:xfrm>
            <a:off x="6724066" y="9076736"/>
            <a:ext cx="4170911" cy="1210264"/>
          </a:xfrm>
          <a:custGeom>
            <a:avLst/>
            <a:gdLst/>
            <a:ahLst/>
            <a:cxnLst/>
            <a:rect l="l" t="t" r="r" b="b"/>
            <a:pathLst>
              <a:path w="4170911" h="1210264">
                <a:moveTo>
                  <a:pt x="0" y="0"/>
                </a:moveTo>
                <a:lnTo>
                  <a:pt x="4170911" y="0"/>
                </a:lnTo>
                <a:lnTo>
                  <a:pt x="4170911" y="1210264"/>
                </a:lnTo>
                <a:lnTo>
                  <a:pt x="0" y="1210264"/>
                </a:lnTo>
                <a:lnTo>
                  <a:pt x="0" y="0"/>
                </a:lnTo>
                <a:close/>
              </a:path>
            </a:pathLst>
          </a:custGeom>
          <a:blipFill>
            <a:blip r:embed="rId13"/>
            <a:stretch>
              <a:fillRect/>
            </a:stretch>
          </a:blipFill>
        </p:spPr>
        <p:txBody>
          <a:bodyPr/>
          <a:lstStyle/>
          <a:p>
            <a:endParaRPr lang="en-US"/>
          </a:p>
        </p:txBody>
      </p:sp>
      <p:sp>
        <p:nvSpPr>
          <p:cNvPr id="10" name="TextBox 10"/>
          <p:cNvSpPr txBox="1"/>
          <p:nvPr/>
        </p:nvSpPr>
        <p:spPr>
          <a:xfrm>
            <a:off x="1795232" y="608916"/>
            <a:ext cx="14316225" cy="2628900"/>
          </a:xfrm>
          <a:prstGeom prst="rect">
            <a:avLst/>
          </a:prstGeom>
        </p:spPr>
        <p:txBody>
          <a:bodyPr lIns="0" tIns="0" rIns="0" bIns="0" rtlCol="0" anchor="t">
            <a:spAutoFit/>
          </a:bodyPr>
          <a:lstStyle/>
          <a:p>
            <a:pPr marL="0" lvl="0" indent="0" algn="ctr">
              <a:lnSpc>
                <a:spcPts val="10500"/>
              </a:lnSpc>
            </a:pPr>
            <a:r>
              <a:rPr lang="en-US" sz="7500">
                <a:solidFill>
                  <a:srgbClr val="01070A"/>
                </a:solidFill>
                <a:latin typeface="Carelia"/>
              </a:rPr>
              <a:t>Students as Learners, Teachers &amp; Creators:</a:t>
            </a:r>
          </a:p>
        </p:txBody>
      </p:sp>
      <p:sp>
        <p:nvSpPr>
          <p:cNvPr id="11" name="TextBox 11"/>
          <p:cNvSpPr txBox="1"/>
          <p:nvPr/>
        </p:nvSpPr>
        <p:spPr>
          <a:xfrm>
            <a:off x="5489777" y="7448834"/>
            <a:ext cx="6639489" cy="1261242"/>
          </a:xfrm>
          <a:prstGeom prst="rect">
            <a:avLst/>
          </a:prstGeom>
        </p:spPr>
        <p:txBody>
          <a:bodyPr lIns="0" tIns="0" rIns="0" bIns="0" rtlCol="0" anchor="t">
            <a:spAutoFit/>
          </a:bodyPr>
          <a:lstStyle/>
          <a:p>
            <a:pPr algn="ctr">
              <a:lnSpc>
                <a:spcPts val="5032"/>
              </a:lnSpc>
            </a:pPr>
            <a:r>
              <a:rPr lang="en-US" sz="3594">
                <a:solidFill>
                  <a:srgbClr val="01070A"/>
                </a:solidFill>
                <a:latin typeface="Dosis"/>
              </a:rPr>
              <a:t>Juan Jesús Payán</a:t>
            </a:r>
          </a:p>
          <a:p>
            <a:pPr algn="ctr">
              <a:lnSpc>
                <a:spcPts val="5032"/>
              </a:lnSpc>
            </a:pPr>
            <a:r>
              <a:rPr lang="en-US" sz="3594">
                <a:solidFill>
                  <a:srgbClr val="01070A"/>
                </a:solidFill>
                <a:latin typeface="Dosis"/>
              </a:rPr>
              <a:t>Lehman College, CUNY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txBody>
          <a:bodyPr/>
          <a:lstStyle/>
          <a:p>
            <a:endParaRPr lang="en-US" dirty="0"/>
          </a:p>
          <a:p>
            <a:endParaRPr lang="en-US" dirty="0"/>
          </a:p>
          <a:p>
            <a:endParaRPr lang="en-US" dirty="0"/>
          </a:p>
          <a:p>
            <a:endParaRPr lang="en-US" dirty="0"/>
          </a:p>
          <a:p>
            <a:endParaRPr lang="en-US" dirty="0"/>
          </a:p>
          <a:p>
            <a:endParaRPr lang="en-US" dirty="0"/>
          </a:p>
          <a:p>
            <a:endParaRPr lang="en-US" dirty="0"/>
          </a:p>
          <a:p>
            <a:pPr algn="ctr"/>
            <a:r>
              <a:rPr lang="en-US" sz="3200" dirty="0"/>
              <a:t>The Theme Proposed Was the Illusion of Time and Death</a:t>
            </a:r>
          </a:p>
          <a:p>
            <a:endParaRPr lang="en-US" dirty="0"/>
          </a:p>
        </p:txBody>
      </p:sp>
      <p:sp>
        <p:nvSpPr>
          <p:cNvPr id="3" name="Freeform 3"/>
          <p:cNvSpPr/>
          <p:nvPr/>
        </p:nvSpPr>
        <p:spPr>
          <a:xfrm>
            <a:off x="1454484" y="3045203"/>
            <a:ext cx="4568927" cy="4927274"/>
          </a:xfrm>
          <a:custGeom>
            <a:avLst/>
            <a:gdLst/>
            <a:ahLst/>
            <a:cxnLst/>
            <a:rect l="l" t="t" r="r" b="b"/>
            <a:pathLst>
              <a:path w="4568927" h="4927274">
                <a:moveTo>
                  <a:pt x="0" y="0"/>
                </a:moveTo>
                <a:lnTo>
                  <a:pt x="4568928" y="0"/>
                </a:lnTo>
                <a:lnTo>
                  <a:pt x="4568928" y="4927274"/>
                </a:lnTo>
                <a:lnTo>
                  <a:pt x="0" y="492727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2426602" y="4372195"/>
            <a:ext cx="2560425" cy="707608"/>
          </a:xfrm>
          <a:custGeom>
            <a:avLst/>
            <a:gdLst/>
            <a:ahLst/>
            <a:cxnLst/>
            <a:rect l="l" t="t" r="r" b="b"/>
            <a:pathLst>
              <a:path w="2560425" h="707608">
                <a:moveTo>
                  <a:pt x="0" y="0"/>
                </a:moveTo>
                <a:lnTo>
                  <a:pt x="2560425" y="0"/>
                </a:lnTo>
                <a:lnTo>
                  <a:pt x="2560425" y="707608"/>
                </a:lnTo>
                <a:lnTo>
                  <a:pt x="0" y="7076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a:off x="6857461" y="3045203"/>
            <a:ext cx="4568927" cy="4927274"/>
          </a:xfrm>
          <a:custGeom>
            <a:avLst/>
            <a:gdLst/>
            <a:ahLst/>
            <a:cxnLst/>
            <a:rect l="l" t="t" r="r" b="b"/>
            <a:pathLst>
              <a:path w="4568927" h="4927274">
                <a:moveTo>
                  <a:pt x="0" y="0"/>
                </a:moveTo>
                <a:lnTo>
                  <a:pt x="4568927" y="0"/>
                </a:lnTo>
                <a:lnTo>
                  <a:pt x="4568927" y="4927274"/>
                </a:lnTo>
                <a:lnTo>
                  <a:pt x="0" y="492727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a:off x="7829579" y="4372195"/>
            <a:ext cx="2560425" cy="707608"/>
          </a:xfrm>
          <a:custGeom>
            <a:avLst/>
            <a:gdLst/>
            <a:ahLst/>
            <a:cxnLst/>
            <a:rect l="l" t="t" r="r" b="b"/>
            <a:pathLst>
              <a:path w="2560425" h="707608">
                <a:moveTo>
                  <a:pt x="0" y="0"/>
                </a:moveTo>
                <a:lnTo>
                  <a:pt x="2560424" y="0"/>
                </a:lnTo>
                <a:lnTo>
                  <a:pt x="2560424" y="707608"/>
                </a:lnTo>
                <a:lnTo>
                  <a:pt x="0" y="70760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Freeform 7"/>
          <p:cNvSpPr/>
          <p:nvPr/>
        </p:nvSpPr>
        <p:spPr>
          <a:xfrm>
            <a:off x="12264588" y="3045203"/>
            <a:ext cx="4568927" cy="4927274"/>
          </a:xfrm>
          <a:custGeom>
            <a:avLst/>
            <a:gdLst/>
            <a:ahLst/>
            <a:cxnLst/>
            <a:rect l="l" t="t" r="r" b="b"/>
            <a:pathLst>
              <a:path w="4568927" h="4927274">
                <a:moveTo>
                  <a:pt x="0" y="0"/>
                </a:moveTo>
                <a:lnTo>
                  <a:pt x="4568928" y="0"/>
                </a:lnTo>
                <a:lnTo>
                  <a:pt x="4568928" y="4927274"/>
                </a:lnTo>
                <a:lnTo>
                  <a:pt x="0" y="492727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a:off x="13236706" y="4372195"/>
            <a:ext cx="2560425" cy="707608"/>
          </a:xfrm>
          <a:custGeom>
            <a:avLst/>
            <a:gdLst/>
            <a:ahLst/>
            <a:cxnLst/>
            <a:rect l="l" t="t" r="r" b="b"/>
            <a:pathLst>
              <a:path w="2560425" h="707608">
                <a:moveTo>
                  <a:pt x="0" y="0"/>
                </a:moveTo>
                <a:lnTo>
                  <a:pt x="2560424" y="0"/>
                </a:lnTo>
                <a:lnTo>
                  <a:pt x="2560424" y="707608"/>
                </a:lnTo>
                <a:lnTo>
                  <a:pt x="0" y="70760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9" name="Freeform 9"/>
          <p:cNvSpPr/>
          <p:nvPr/>
        </p:nvSpPr>
        <p:spPr>
          <a:xfrm>
            <a:off x="-863001" y="7012197"/>
            <a:ext cx="5939287" cy="4114800"/>
          </a:xfrm>
          <a:custGeom>
            <a:avLst/>
            <a:gdLst/>
            <a:ahLst/>
            <a:cxnLst/>
            <a:rect l="l" t="t" r="r" b="b"/>
            <a:pathLst>
              <a:path w="5939287" h="4114800">
                <a:moveTo>
                  <a:pt x="0" y="0"/>
                </a:moveTo>
                <a:lnTo>
                  <a:pt x="5939287" y="0"/>
                </a:lnTo>
                <a:lnTo>
                  <a:pt x="5939287"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0" name="TextBox 10"/>
          <p:cNvSpPr txBox="1"/>
          <p:nvPr/>
        </p:nvSpPr>
        <p:spPr>
          <a:xfrm>
            <a:off x="7046424" y="5207178"/>
            <a:ext cx="4191000" cy="2121606"/>
          </a:xfrm>
          <a:prstGeom prst="rect">
            <a:avLst/>
          </a:prstGeom>
        </p:spPr>
        <p:txBody>
          <a:bodyPr wrap="square" lIns="0" tIns="0" rIns="0" bIns="0" rtlCol="0" anchor="t">
            <a:spAutoFit/>
          </a:bodyPr>
          <a:lstStyle/>
          <a:p>
            <a:pPr algn="ctr">
              <a:lnSpc>
                <a:spcPts val="2761"/>
              </a:lnSpc>
            </a:pPr>
            <a:r>
              <a:rPr lang="en-US" sz="1972" dirty="0">
                <a:solidFill>
                  <a:srgbClr val="01070A"/>
                </a:solidFill>
                <a:latin typeface="Dosis"/>
              </a:rPr>
              <a:t>Students were assigned a short fantastic story. They were responsible to provide a lesson plan and teach the class (under the guidance of the professor). Their lesson plan was also used toward the creation of a pedagogical edition of the text.  </a:t>
            </a:r>
          </a:p>
        </p:txBody>
      </p:sp>
      <p:sp>
        <p:nvSpPr>
          <p:cNvPr id="11" name="TextBox 11"/>
          <p:cNvSpPr txBox="1"/>
          <p:nvPr/>
        </p:nvSpPr>
        <p:spPr>
          <a:xfrm>
            <a:off x="12612273" y="5184777"/>
            <a:ext cx="3873555" cy="2480615"/>
          </a:xfrm>
          <a:prstGeom prst="rect">
            <a:avLst/>
          </a:prstGeom>
        </p:spPr>
        <p:txBody>
          <a:bodyPr wrap="square" lIns="0" tIns="0" rIns="0" bIns="0" rtlCol="0" anchor="t">
            <a:spAutoFit/>
          </a:bodyPr>
          <a:lstStyle/>
          <a:p>
            <a:pPr algn="ctr">
              <a:lnSpc>
                <a:spcPts val="2761"/>
              </a:lnSpc>
            </a:pPr>
            <a:r>
              <a:rPr lang="en-US" sz="1972" dirty="0">
                <a:solidFill>
                  <a:srgbClr val="01070A"/>
                </a:solidFill>
                <a:latin typeface="Dosis"/>
              </a:rPr>
              <a:t>Students were provided a model of a pedagogical edition of their text. They were responsible of the introduction of the author, the transcription of the text, footnotes, banks of questions, and bibliography.  We produced an anthology of the Spanish Fantastic.</a:t>
            </a:r>
          </a:p>
        </p:txBody>
      </p:sp>
      <p:sp>
        <p:nvSpPr>
          <p:cNvPr id="12" name="TextBox 12"/>
          <p:cNvSpPr txBox="1"/>
          <p:nvPr/>
        </p:nvSpPr>
        <p:spPr>
          <a:xfrm>
            <a:off x="5257800" y="388005"/>
            <a:ext cx="8525640" cy="1227531"/>
          </a:xfrm>
          <a:prstGeom prst="rect">
            <a:avLst/>
          </a:prstGeom>
        </p:spPr>
        <p:txBody>
          <a:bodyPr lIns="0" tIns="0" rIns="0" bIns="0" rtlCol="0" anchor="t">
            <a:spAutoFit/>
          </a:bodyPr>
          <a:lstStyle/>
          <a:p>
            <a:pPr marL="0" lvl="0" indent="0" algn="ctr">
              <a:lnSpc>
                <a:spcPts val="10011"/>
              </a:lnSpc>
              <a:spcBef>
                <a:spcPct val="0"/>
              </a:spcBef>
            </a:pPr>
            <a:r>
              <a:rPr lang="en-US" sz="7151" dirty="0">
                <a:solidFill>
                  <a:srgbClr val="01070A"/>
                </a:solidFill>
                <a:latin typeface="Carelia"/>
              </a:rPr>
              <a:t>Project/Objectives</a:t>
            </a:r>
          </a:p>
        </p:txBody>
      </p:sp>
      <p:sp>
        <p:nvSpPr>
          <p:cNvPr id="13" name="TextBox 13"/>
          <p:cNvSpPr txBox="1"/>
          <p:nvPr/>
        </p:nvSpPr>
        <p:spPr>
          <a:xfrm>
            <a:off x="1867956" y="4554540"/>
            <a:ext cx="3650376" cy="369332"/>
          </a:xfrm>
          <a:prstGeom prst="rect">
            <a:avLst/>
          </a:prstGeom>
        </p:spPr>
        <p:txBody>
          <a:bodyPr wrap="square" lIns="0" tIns="0" rIns="0" bIns="0" rtlCol="0" anchor="t">
            <a:spAutoFit/>
          </a:bodyPr>
          <a:lstStyle/>
          <a:p>
            <a:pPr marL="0" lvl="0" indent="0" algn="ctr">
              <a:spcBef>
                <a:spcPct val="0"/>
              </a:spcBef>
            </a:pPr>
            <a:r>
              <a:rPr lang="en-US" sz="2400" dirty="0">
                <a:solidFill>
                  <a:srgbClr val="01070A"/>
                </a:solidFill>
                <a:latin typeface="Carelia"/>
              </a:rPr>
              <a:t>What is the Fantastic?</a:t>
            </a:r>
          </a:p>
        </p:txBody>
      </p:sp>
      <p:sp>
        <p:nvSpPr>
          <p:cNvPr id="14" name="TextBox 14"/>
          <p:cNvSpPr txBox="1"/>
          <p:nvPr/>
        </p:nvSpPr>
        <p:spPr>
          <a:xfrm>
            <a:off x="1752600" y="5117062"/>
            <a:ext cx="3879514" cy="2480679"/>
          </a:xfrm>
          <a:prstGeom prst="rect">
            <a:avLst/>
          </a:prstGeom>
        </p:spPr>
        <p:txBody>
          <a:bodyPr wrap="square" lIns="0" tIns="0" rIns="0" bIns="0" rtlCol="0" anchor="t">
            <a:spAutoFit/>
          </a:bodyPr>
          <a:lstStyle/>
          <a:p>
            <a:pPr algn="ctr">
              <a:lnSpc>
                <a:spcPts val="2761"/>
              </a:lnSpc>
            </a:pPr>
            <a:r>
              <a:rPr lang="en-US" sz="1972" dirty="0">
                <a:solidFill>
                  <a:srgbClr val="01070A"/>
                </a:solidFill>
                <a:latin typeface="Dosis"/>
              </a:rPr>
              <a:t>During the first couple of weeks, the instructor provided a theoretical and historical background of the Spanish Fantastic in the 19</a:t>
            </a:r>
            <a:r>
              <a:rPr lang="en-US" sz="1972" baseline="30000" dirty="0">
                <a:solidFill>
                  <a:srgbClr val="01070A"/>
                </a:solidFill>
                <a:latin typeface="Dosis"/>
              </a:rPr>
              <a:t>th </a:t>
            </a:r>
            <a:r>
              <a:rPr lang="en-US" sz="1972" dirty="0">
                <a:solidFill>
                  <a:srgbClr val="01070A"/>
                </a:solidFill>
                <a:latin typeface="Dosis"/>
              </a:rPr>
              <a:t> Century. The instructor modeled how to teach a text and how to produce a pedagogical edition.</a:t>
            </a:r>
          </a:p>
        </p:txBody>
      </p:sp>
      <p:sp>
        <p:nvSpPr>
          <p:cNvPr id="15" name="TextBox 15"/>
          <p:cNvSpPr txBox="1"/>
          <p:nvPr/>
        </p:nvSpPr>
        <p:spPr>
          <a:xfrm>
            <a:off x="7223492" y="4321988"/>
            <a:ext cx="3710145" cy="679032"/>
          </a:xfrm>
          <a:prstGeom prst="rect">
            <a:avLst/>
          </a:prstGeom>
        </p:spPr>
        <p:txBody>
          <a:bodyPr lIns="0" tIns="0" rIns="0" bIns="0" rtlCol="0" anchor="t">
            <a:spAutoFit/>
          </a:bodyPr>
          <a:lstStyle/>
          <a:p>
            <a:pPr marL="0" lvl="0" indent="0" algn="ctr">
              <a:lnSpc>
                <a:spcPts val="6115"/>
              </a:lnSpc>
              <a:spcBef>
                <a:spcPct val="0"/>
              </a:spcBef>
            </a:pPr>
            <a:r>
              <a:rPr lang="en-US" sz="2400" dirty="0">
                <a:solidFill>
                  <a:srgbClr val="01070A"/>
                </a:solidFill>
                <a:latin typeface="Carelia"/>
              </a:rPr>
              <a:t>How to teach literature?</a:t>
            </a:r>
          </a:p>
        </p:txBody>
      </p:sp>
      <p:sp>
        <p:nvSpPr>
          <p:cNvPr id="16" name="TextBox 16"/>
          <p:cNvSpPr txBox="1"/>
          <p:nvPr/>
        </p:nvSpPr>
        <p:spPr>
          <a:xfrm>
            <a:off x="12661845" y="4409154"/>
            <a:ext cx="3710145" cy="738664"/>
          </a:xfrm>
          <a:prstGeom prst="rect">
            <a:avLst/>
          </a:prstGeom>
        </p:spPr>
        <p:txBody>
          <a:bodyPr lIns="0" tIns="0" rIns="0" bIns="0" rtlCol="0" anchor="t">
            <a:spAutoFit/>
          </a:bodyPr>
          <a:lstStyle/>
          <a:p>
            <a:pPr marL="0" lvl="0" indent="0" algn="ctr">
              <a:spcBef>
                <a:spcPct val="0"/>
              </a:spcBef>
            </a:pPr>
            <a:r>
              <a:rPr lang="en-US" sz="2400" dirty="0">
                <a:solidFill>
                  <a:srgbClr val="01070A"/>
                </a:solidFill>
                <a:latin typeface="Carelia"/>
              </a:rPr>
              <a:t>How to create editions for publication?</a:t>
            </a:r>
          </a:p>
        </p:txBody>
      </p:sp>
      <p:sp>
        <p:nvSpPr>
          <p:cNvPr id="17" name="TextBox 17"/>
          <p:cNvSpPr txBox="1"/>
          <p:nvPr/>
        </p:nvSpPr>
        <p:spPr>
          <a:xfrm>
            <a:off x="1409959" y="3695107"/>
            <a:ext cx="4593710" cy="515162"/>
          </a:xfrm>
          <a:prstGeom prst="rect">
            <a:avLst/>
          </a:prstGeom>
        </p:spPr>
        <p:txBody>
          <a:bodyPr lIns="0" tIns="0" rIns="0" bIns="0" rtlCol="0" anchor="t">
            <a:spAutoFit/>
          </a:bodyPr>
          <a:lstStyle/>
          <a:p>
            <a:pPr algn="ctr">
              <a:lnSpc>
                <a:spcPts val="4155"/>
              </a:lnSpc>
              <a:spcBef>
                <a:spcPct val="0"/>
              </a:spcBef>
            </a:pPr>
            <a:r>
              <a:rPr lang="en-US" sz="2968">
                <a:solidFill>
                  <a:srgbClr val="01070A"/>
                </a:solidFill>
                <a:latin typeface="Carelia"/>
              </a:rPr>
              <a:t>Students as Learners</a:t>
            </a:r>
          </a:p>
        </p:txBody>
      </p:sp>
      <p:sp>
        <p:nvSpPr>
          <p:cNvPr id="18" name="TextBox 18"/>
          <p:cNvSpPr txBox="1"/>
          <p:nvPr/>
        </p:nvSpPr>
        <p:spPr>
          <a:xfrm>
            <a:off x="6937788" y="3660907"/>
            <a:ext cx="4593710" cy="515162"/>
          </a:xfrm>
          <a:prstGeom prst="rect">
            <a:avLst/>
          </a:prstGeom>
        </p:spPr>
        <p:txBody>
          <a:bodyPr lIns="0" tIns="0" rIns="0" bIns="0" rtlCol="0" anchor="t">
            <a:spAutoFit/>
          </a:bodyPr>
          <a:lstStyle/>
          <a:p>
            <a:pPr algn="ctr">
              <a:lnSpc>
                <a:spcPts val="4155"/>
              </a:lnSpc>
              <a:spcBef>
                <a:spcPct val="0"/>
              </a:spcBef>
            </a:pPr>
            <a:r>
              <a:rPr lang="en-US" sz="2968">
                <a:solidFill>
                  <a:srgbClr val="01070A"/>
                </a:solidFill>
                <a:latin typeface="Carelia"/>
              </a:rPr>
              <a:t>Students as Teachers</a:t>
            </a:r>
          </a:p>
        </p:txBody>
      </p:sp>
      <p:sp>
        <p:nvSpPr>
          <p:cNvPr id="19" name="TextBox 19"/>
          <p:cNvSpPr txBox="1"/>
          <p:nvPr/>
        </p:nvSpPr>
        <p:spPr>
          <a:xfrm>
            <a:off x="12220063" y="3695107"/>
            <a:ext cx="4593710" cy="515162"/>
          </a:xfrm>
          <a:prstGeom prst="rect">
            <a:avLst/>
          </a:prstGeom>
        </p:spPr>
        <p:txBody>
          <a:bodyPr lIns="0" tIns="0" rIns="0" bIns="0" rtlCol="0" anchor="t">
            <a:spAutoFit/>
          </a:bodyPr>
          <a:lstStyle/>
          <a:p>
            <a:pPr algn="ctr">
              <a:lnSpc>
                <a:spcPts val="4155"/>
              </a:lnSpc>
              <a:spcBef>
                <a:spcPct val="0"/>
              </a:spcBef>
            </a:pPr>
            <a:r>
              <a:rPr lang="en-US" sz="2968">
                <a:solidFill>
                  <a:srgbClr val="01070A"/>
                </a:solidFill>
                <a:latin typeface="Carelia"/>
              </a:rPr>
              <a:t>Students as Creators</a:t>
            </a:r>
          </a:p>
        </p:txBody>
      </p:sp>
      <p:pic>
        <p:nvPicPr>
          <p:cNvPr id="20" name="Picture 19">
            <a:extLst>
              <a:ext uri="{FF2B5EF4-FFF2-40B4-BE49-F238E27FC236}">
                <a16:creationId xmlns:a16="http://schemas.microsoft.com/office/drawing/2014/main" id="{C00DC807-63FF-7E22-475F-A7B15CA5DBDC}"/>
              </a:ext>
            </a:extLst>
          </p:cNvPr>
          <p:cNvPicPr>
            <a:picLocks noChangeAspect="1"/>
          </p:cNvPicPr>
          <p:nvPr/>
        </p:nvPicPr>
        <p:blipFill>
          <a:blip r:embed="rId13"/>
          <a:stretch>
            <a:fillRect/>
          </a:stretch>
        </p:blipFill>
        <p:spPr>
          <a:xfrm>
            <a:off x="12039600" y="8410815"/>
            <a:ext cx="5740400" cy="16129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1070A"/>
        </a:solidFill>
        <a:effectLst/>
      </p:bgPr>
    </p:bg>
    <p:spTree>
      <p:nvGrpSpPr>
        <p:cNvPr id="1" name=""/>
        <p:cNvGrpSpPr/>
        <p:nvPr/>
      </p:nvGrpSpPr>
      <p:grpSpPr>
        <a:xfrm>
          <a:off x="0" y="0"/>
          <a:ext cx="0" cy="0"/>
          <a:chOff x="0" y="0"/>
          <a:chExt cx="0" cy="0"/>
        </a:xfrm>
      </p:grpSpPr>
      <p:sp>
        <p:nvSpPr>
          <p:cNvPr id="2" name="Freeform 2"/>
          <p:cNvSpPr/>
          <p:nvPr/>
        </p:nvSpPr>
        <p:spPr>
          <a:xfrm>
            <a:off x="2166415" y="480156"/>
            <a:ext cx="6684853" cy="7661147"/>
          </a:xfrm>
          <a:custGeom>
            <a:avLst/>
            <a:gdLst/>
            <a:ahLst/>
            <a:cxnLst/>
            <a:rect l="l" t="t" r="r" b="b"/>
            <a:pathLst>
              <a:path w="6684853" h="7661147">
                <a:moveTo>
                  <a:pt x="0" y="0"/>
                </a:moveTo>
                <a:lnTo>
                  <a:pt x="6684853" y="0"/>
                </a:lnTo>
                <a:lnTo>
                  <a:pt x="6684853" y="7661147"/>
                </a:lnTo>
                <a:lnTo>
                  <a:pt x="0" y="7661147"/>
                </a:lnTo>
                <a:lnTo>
                  <a:pt x="0" y="0"/>
                </a:lnTo>
                <a:close/>
              </a:path>
            </a:pathLst>
          </a:custGeom>
          <a:blipFill>
            <a:blip r:embed="rId2"/>
            <a:stretch>
              <a:fillRect t="-564" b="-564"/>
            </a:stretch>
          </a:blipFill>
        </p:spPr>
        <p:txBody>
          <a:bodyPr/>
          <a:lstStyle/>
          <a:p>
            <a:endParaRPr lang="en-US"/>
          </a:p>
        </p:txBody>
      </p:sp>
      <p:sp>
        <p:nvSpPr>
          <p:cNvPr id="3" name="Freeform 3"/>
          <p:cNvSpPr/>
          <p:nvPr/>
        </p:nvSpPr>
        <p:spPr>
          <a:xfrm>
            <a:off x="10906405" y="480156"/>
            <a:ext cx="5570197" cy="7326735"/>
          </a:xfrm>
          <a:custGeom>
            <a:avLst/>
            <a:gdLst/>
            <a:ahLst/>
            <a:cxnLst/>
            <a:rect l="l" t="t" r="r" b="b"/>
            <a:pathLst>
              <a:path w="5570197" h="7326735">
                <a:moveTo>
                  <a:pt x="0" y="0"/>
                </a:moveTo>
                <a:lnTo>
                  <a:pt x="5570197" y="0"/>
                </a:lnTo>
                <a:lnTo>
                  <a:pt x="5570197" y="7326735"/>
                </a:lnTo>
                <a:lnTo>
                  <a:pt x="0" y="7326735"/>
                </a:lnTo>
                <a:lnTo>
                  <a:pt x="0" y="0"/>
                </a:lnTo>
                <a:close/>
              </a:path>
            </a:pathLst>
          </a:custGeom>
          <a:blipFill>
            <a:blip r:embed="rId3"/>
            <a:stretch>
              <a:fillRect/>
            </a:stretch>
          </a:blipFill>
        </p:spPr>
        <p:txBody>
          <a:bodyPr/>
          <a:lstStyle/>
          <a:p>
            <a:endParaRPr lang="en-US"/>
          </a:p>
        </p:txBody>
      </p:sp>
      <p:sp>
        <p:nvSpPr>
          <p:cNvPr id="4" name="Freeform 4"/>
          <p:cNvSpPr/>
          <p:nvPr/>
        </p:nvSpPr>
        <p:spPr>
          <a:xfrm>
            <a:off x="10906405" y="7424960"/>
            <a:ext cx="5570197" cy="2067123"/>
          </a:xfrm>
          <a:custGeom>
            <a:avLst/>
            <a:gdLst/>
            <a:ahLst/>
            <a:cxnLst/>
            <a:rect l="l" t="t" r="r" b="b"/>
            <a:pathLst>
              <a:path w="5570197" h="2067123">
                <a:moveTo>
                  <a:pt x="0" y="0"/>
                </a:moveTo>
                <a:lnTo>
                  <a:pt x="5570197" y="0"/>
                </a:lnTo>
                <a:lnTo>
                  <a:pt x="5570197" y="2067123"/>
                </a:lnTo>
                <a:lnTo>
                  <a:pt x="0" y="2067123"/>
                </a:lnTo>
                <a:lnTo>
                  <a:pt x="0" y="0"/>
                </a:lnTo>
                <a:close/>
              </a:path>
            </a:pathLst>
          </a:custGeom>
          <a:blipFill>
            <a:blip r:embed="rId4"/>
            <a:stretch>
              <a:fillRect l="-780" r="-876" b="-176804"/>
            </a:stretch>
          </a:blipFill>
        </p:spPr>
        <p:txBody>
          <a:bodyPr/>
          <a:lstStyle/>
          <a:p>
            <a:endParaRPr lang="en-US"/>
          </a:p>
        </p:txBody>
      </p:sp>
      <p:sp>
        <p:nvSpPr>
          <p:cNvPr id="5" name="Freeform 5"/>
          <p:cNvSpPr/>
          <p:nvPr/>
        </p:nvSpPr>
        <p:spPr>
          <a:xfrm>
            <a:off x="3583548" y="7596064"/>
            <a:ext cx="6607900" cy="2331169"/>
          </a:xfrm>
          <a:custGeom>
            <a:avLst/>
            <a:gdLst/>
            <a:ahLst/>
            <a:cxnLst/>
            <a:rect l="l" t="t" r="r" b="b"/>
            <a:pathLst>
              <a:path w="6607900" h="2331169">
                <a:moveTo>
                  <a:pt x="0" y="0"/>
                </a:moveTo>
                <a:lnTo>
                  <a:pt x="6607900" y="0"/>
                </a:lnTo>
                <a:lnTo>
                  <a:pt x="6607900" y="2331169"/>
                </a:lnTo>
                <a:lnTo>
                  <a:pt x="0" y="2331169"/>
                </a:lnTo>
                <a:lnTo>
                  <a:pt x="0" y="0"/>
                </a:lnTo>
                <a:close/>
              </a:path>
            </a:pathLst>
          </a:custGeom>
          <a:blipFill>
            <a:blip r:embed="rId5"/>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192</Words>
  <Application>Microsoft Macintosh PowerPoint</Application>
  <PresentationFormat>Custom</PresentationFormat>
  <Paragraphs>22</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Carelia</vt:lpstr>
      <vt:lpstr>Dosis</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Spanish Fantastic Through Open Pedagogy</dc:title>
  <cp:lastModifiedBy>Juan Jesus Payan</cp:lastModifiedBy>
  <cp:revision>2</cp:revision>
  <dcterms:created xsi:type="dcterms:W3CDTF">2006-08-16T00:00:00Z</dcterms:created>
  <dcterms:modified xsi:type="dcterms:W3CDTF">2023-11-13T15:30:40Z</dcterms:modified>
  <dc:identifier>DAFz6L3IzPs</dc:identifier>
</cp:coreProperties>
</file>